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763" r:id="rId2"/>
  </p:sldMasterIdLst>
  <p:notesMasterIdLst>
    <p:notesMasterId r:id="rId13"/>
  </p:notesMasterIdLst>
  <p:sldIdLst>
    <p:sldId id="712" r:id="rId3"/>
    <p:sldId id="737" r:id="rId4"/>
    <p:sldId id="735" r:id="rId5"/>
    <p:sldId id="262" r:id="rId6"/>
    <p:sldId id="694" r:id="rId7"/>
    <p:sldId id="738" r:id="rId8"/>
    <p:sldId id="717" r:id="rId9"/>
    <p:sldId id="718" r:id="rId10"/>
    <p:sldId id="730" r:id="rId11"/>
    <p:sldId id="32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51BC1"/>
    <a:srgbClr val="FFF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000" autoAdjust="0"/>
    <p:restoredTop sz="94627" autoAdjust="0"/>
  </p:normalViewPr>
  <p:slideViewPr>
    <p:cSldViewPr>
      <p:cViewPr varScale="1">
        <p:scale>
          <a:sx n="92" d="100"/>
          <a:sy n="92" d="100"/>
        </p:scale>
        <p:origin x="-522" y="-102"/>
      </p:cViewPr>
      <p:guideLst>
        <p:guide orient="horz" pos="1620"/>
        <p:guide pos="2880"/>
      </p:guideLst>
    </p:cSldViewPr>
  </p:slideViewPr>
  <p:outlineViewPr>
    <p:cViewPr>
      <p:scale>
        <a:sx n="33" d="100"/>
        <a:sy n="33" d="100"/>
      </p:scale>
      <p:origin x="0" y="2364"/>
    </p:cViewPr>
  </p:outlineViewPr>
  <p:notesTextViewPr>
    <p:cViewPr>
      <p:scale>
        <a:sx n="1" d="1"/>
        <a:sy n="1" d="1"/>
      </p:scale>
      <p:origin x="0" y="0"/>
    </p:cViewPr>
  </p:notesTextViewPr>
  <p:sorterViewPr>
    <p:cViewPr>
      <p:scale>
        <a:sx n="100" d="100"/>
        <a:sy n="100" d="100"/>
      </p:scale>
      <p:origin x="0" y="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19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97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384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November 1, 2023</a:t>
            </a:fld>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dirty="0"/>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November 1, 2023</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November 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November 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2"/>
        <p:cNvGrpSpPr/>
        <p:nvPr/>
      </p:nvGrpSpPr>
      <p:grpSpPr>
        <a:xfrm>
          <a:off x="0" y="0"/>
          <a:ext cx="0" cy="0"/>
          <a:chOff x="0" y="0"/>
          <a:chExt cx="0" cy="0"/>
        </a:xfrm>
      </p:grpSpPr>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75" y="1"/>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15"/>
          <p:cNvSpPr/>
          <p:nvPr/>
        </p:nvSpPr>
        <p:spPr>
          <a:xfrm>
            <a:off x="332395" y="170116"/>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68569" tIns="68569" rIns="68569" bIns="68569"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9092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3550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0A98AF03-7270-45C2-A683-C5E353EF01A5}" type="datetime4">
              <a:rPr lang="en-US" smtClean="0"/>
              <a:pPr/>
              <a:t>November 1, 2023</a:t>
            </a:fld>
            <a:endParaRPr lang="en-US" dirty="0"/>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November 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November 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November 1,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November 1,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November 1,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November 1,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8268353"/>
      </p:ext>
    </p:extLst>
  </p:cSld>
  <p:clrMap bg1="lt1" tx1="dk1" bg2="dk2" tx2="lt2" accent1="accent1" accent2="accent2" accent3="accent3" accent4="accent4" accent5="accent5" accent6="accent6" hlink="hlink" folHlink="folHlink"/>
  <p:sldLayoutIdLst>
    <p:sldLayoutId id="2147483702" r:id="rId1"/>
    <p:sldLayoutId id="214748370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November 1, 2023</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pPr marL="0" lvl="0" indent="0" algn="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805" r:id="rId14"/>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l&#7877;%20cum-m&#234;-la%20&#273;&#227;%20c&#7855;t.mp4"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507671"/>
            <a:ext cx="463138" cy="454231"/>
          </a:xfrm>
          <a:prstGeom prst="ellipse">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en-US"/>
          </a:p>
        </p:txBody>
      </p:sp>
      <p:sp>
        <p:nvSpPr>
          <p:cNvPr id="8" name="Oval 7"/>
          <p:cNvSpPr/>
          <p:nvPr/>
        </p:nvSpPr>
        <p:spPr>
          <a:xfrm>
            <a:off x="0" y="3285522"/>
            <a:ext cx="463138" cy="454231"/>
          </a:xfrm>
          <a:prstGeom prst="ellipse">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en-US"/>
          </a:p>
        </p:txBody>
      </p:sp>
      <p:sp>
        <p:nvSpPr>
          <p:cNvPr id="3" name="TextBox 2"/>
          <p:cNvSpPr txBox="1"/>
          <p:nvPr/>
        </p:nvSpPr>
        <p:spPr>
          <a:xfrm>
            <a:off x="40078" y="507671"/>
            <a:ext cx="382980" cy="484748"/>
          </a:xfrm>
          <a:prstGeom prst="rect">
            <a:avLst/>
          </a:prstGeom>
          <a:noFill/>
        </p:spPr>
        <p:txBody>
          <a:bodyPr wrap="square" lIns="68580" tIns="34290" rIns="68580" bIns="34290" rtlCol="0">
            <a:spAutoFit/>
          </a:bodyPr>
          <a:lstStyle/>
          <a:p>
            <a:r>
              <a:rPr lang="en-US" sz="2700" b="1" dirty="0">
                <a:solidFill>
                  <a:srgbClr val="FF0000"/>
                </a:solidFill>
              </a:rPr>
              <a:t>1</a:t>
            </a:r>
          </a:p>
        </p:txBody>
      </p:sp>
      <p:sp>
        <p:nvSpPr>
          <p:cNvPr id="10" name="TextBox 9"/>
          <p:cNvSpPr txBox="1"/>
          <p:nvPr/>
        </p:nvSpPr>
        <p:spPr>
          <a:xfrm>
            <a:off x="35626" y="3285523"/>
            <a:ext cx="382980" cy="484748"/>
          </a:xfrm>
          <a:prstGeom prst="rect">
            <a:avLst/>
          </a:prstGeom>
          <a:noFill/>
        </p:spPr>
        <p:txBody>
          <a:bodyPr wrap="square" lIns="68580" tIns="34290" rIns="68580" bIns="34290" rtlCol="0">
            <a:spAutoFit/>
          </a:bodyPr>
          <a:lstStyle/>
          <a:p>
            <a:r>
              <a:rPr lang="en-US" sz="2700" b="1" dirty="0">
                <a:solidFill>
                  <a:srgbClr val="FF0000"/>
                </a:solidFill>
              </a:rPr>
              <a:t>3</a:t>
            </a:r>
          </a:p>
        </p:txBody>
      </p:sp>
      <p:sp>
        <p:nvSpPr>
          <p:cNvPr id="4" name="Rectangle 3"/>
          <p:cNvSpPr/>
          <p:nvPr/>
        </p:nvSpPr>
        <p:spPr>
          <a:xfrm>
            <a:off x="4266211" y="0"/>
            <a:ext cx="20484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Oval 13"/>
          <p:cNvSpPr/>
          <p:nvPr/>
        </p:nvSpPr>
        <p:spPr>
          <a:xfrm>
            <a:off x="4501236" y="482016"/>
            <a:ext cx="463138" cy="454231"/>
          </a:xfrm>
          <a:prstGeom prst="ellipse">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en-US"/>
          </a:p>
        </p:txBody>
      </p:sp>
      <p:sp>
        <p:nvSpPr>
          <p:cNvPr id="16" name="TextBox 15"/>
          <p:cNvSpPr txBox="1"/>
          <p:nvPr/>
        </p:nvSpPr>
        <p:spPr>
          <a:xfrm>
            <a:off x="4551218" y="490522"/>
            <a:ext cx="382980" cy="484748"/>
          </a:xfrm>
          <a:prstGeom prst="rect">
            <a:avLst/>
          </a:prstGeom>
          <a:noFill/>
        </p:spPr>
        <p:txBody>
          <a:bodyPr wrap="square" lIns="68580" tIns="34290" rIns="68580" bIns="34290" rtlCol="0">
            <a:spAutoFit/>
          </a:bodyPr>
          <a:lstStyle/>
          <a:p>
            <a:r>
              <a:rPr lang="en-US" sz="2700" b="1" dirty="0" smtClean="0">
                <a:solidFill>
                  <a:srgbClr val="FF0000"/>
                </a:solidFill>
              </a:rPr>
              <a:t>2</a:t>
            </a:r>
            <a:endParaRPr lang="en-US" sz="2700" b="1" dirty="0">
              <a:solidFill>
                <a:srgbClr val="FF0000"/>
              </a:solidFill>
            </a:endParaRPr>
          </a:p>
        </p:txBody>
      </p:sp>
      <p:sp>
        <p:nvSpPr>
          <p:cNvPr id="19" name="Oval 18"/>
          <p:cNvSpPr/>
          <p:nvPr/>
        </p:nvSpPr>
        <p:spPr>
          <a:xfrm>
            <a:off x="4471060" y="3185979"/>
            <a:ext cx="463138" cy="454231"/>
          </a:xfrm>
          <a:prstGeom prst="ellipse">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en-US"/>
          </a:p>
        </p:txBody>
      </p:sp>
      <p:sp>
        <p:nvSpPr>
          <p:cNvPr id="20" name="TextBox 19"/>
          <p:cNvSpPr txBox="1"/>
          <p:nvPr/>
        </p:nvSpPr>
        <p:spPr>
          <a:xfrm>
            <a:off x="4511138" y="3185979"/>
            <a:ext cx="382980" cy="484748"/>
          </a:xfrm>
          <a:prstGeom prst="rect">
            <a:avLst/>
          </a:prstGeom>
          <a:noFill/>
        </p:spPr>
        <p:txBody>
          <a:bodyPr wrap="square" lIns="68580" tIns="34290" rIns="68580" bIns="34290" rtlCol="0">
            <a:spAutoFit/>
          </a:bodyPr>
          <a:lstStyle/>
          <a:p>
            <a:r>
              <a:rPr lang="en-US" sz="2700" b="1" dirty="0">
                <a:solidFill>
                  <a:srgbClr val="FF0000"/>
                </a:solidFill>
              </a:rPr>
              <a:t>4</a:t>
            </a:r>
          </a:p>
        </p:txBody>
      </p:sp>
      <p:pic>
        <p:nvPicPr>
          <p:cNvPr id="3074" name="Picture 2" descr="C:\Users\Admin\Desktop\phat-giao-l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14" y="2555676"/>
            <a:ext cx="4005745" cy="26229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104653"/>
            <a:ext cx="4343399" cy="27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Admin\Desktop\giáo án GVG Quận t2- sử 6 bài Ấn Độ\Ajanta-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31" y="57150"/>
            <a:ext cx="3988428" cy="24526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áo án GVG Quận t2- sử 6 bài Ấn Độ\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374" y="2509837"/>
            <a:ext cx="4093035" cy="257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8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514350"/>
            <a:ext cx="8153400" cy="4154984"/>
          </a:xfrm>
          <a:prstGeom prst="rect">
            <a:avLst/>
          </a:prstGeom>
          <a:noFill/>
        </p:spPr>
        <p:txBody>
          <a:bodyPr wrap="square" rtlCol="0">
            <a:spAutoFit/>
          </a:bodyPr>
          <a:lstStyle/>
          <a:p>
            <a:pPr algn="just"/>
            <a:r>
              <a:rPr lang="en-US" sz="2400" b="1" dirty="0" smtClean="0">
                <a:solidFill>
                  <a:srgbClr val="0000FF"/>
                </a:solidFill>
                <a:latin typeface="Times New Roman" pitchFamily="18" charset="0"/>
                <a:cs typeface="Times New Roman" pitchFamily="18" charset="0"/>
              </a:rPr>
              <a:t>KHI NÓI VỀ PHÁT MINH SỐ 0 CỦA NGƯỜI ẤN ĐỘ, NHÀ TOÁN HỌC PHÁP LAPLACE ĐÃ NÓI: “ NGƯỜI ẤN DẠY CHO CHÚNG TA CÁI PHÉP TÍNH TOÁN TÀI TÌNH ẤY, CHỈ DÙNG CÓ MƯỜI DẤU HIỆU MÀ BIỂU HIỆN ĐƯỢC MỌI SỐ LƯỢNG. MỖI CHỮ SỐ NÓI LÊN MỘT TRỊ SỐ NHẤT ĐỊNH. ĐÓ LÀ MỘT PHÁT MINH THẦN DIỆU CỰC KÌ QUAN TRỌNG. THÀNH TỰU VẺ VANG ĐÓ CỦA NGƯỜI ẤN ĐỘ THỜI CỔ ĐẠI ĐÁNG ĐƯỢC MỌI NGƯỜI KHÂM PHỤC VÀ BIẾT ƠN.”</a:t>
            </a:r>
          </a:p>
          <a:p>
            <a:pPr algn="ctr"/>
            <a:r>
              <a:rPr lang="en-US" sz="2400" b="1" dirty="0" smtClean="0">
                <a:solidFill>
                  <a:srgbClr val="FF0000"/>
                </a:solidFill>
                <a:latin typeface="Times New Roman" pitchFamily="18" charset="0"/>
                <a:cs typeface="Times New Roman" pitchFamily="18" charset="0"/>
              </a:rPr>
              <a:t>EM CÓ ĐỒNG Ý VỚI CÂU NÓI TRÊN CỦA NHÀ TOÁN HỌC LAPLACE KHÔNG? VÌ SAO?</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5743662"/>
      </p:ext>
    </p:extLst>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23950"/>
            <a:ext cx="62484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TextBox 2"/>
          <p:cNvSpPr txBox="1"/>
          <p:nvPr/>
        </p:nvSpPr>
        <p:spPr>
          <a:xfrm>
            <a:off x="1600200" y="1352550"/>
            <a:ext cx="5791200" cy="1815882"/>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EM BIẾT GÌ VỀ CÁC HÌNH ẢNH TRÊN?</a:t>
            </a:r>
          </a:p>
          <a:p>
            <a:r>
              <a:rPr lang="en-US" sz="2800" b="1" dirty="0" smtClean="0">
                <a:solidFill>
                  <a:srgbClr val="0000FF"/>
                </a:solidFill>
                <a:latin typeface="Times New Roman" pitchFamily="18" charset="0"/>
                <a:cs typeface="Times New Roman" pitchFamily="18" charset="0"/>
              </a:rPr>
              <a:t>2/ CÁC HÌNH ẢNH TRÊN ĐỀ CẬP ĐẾN NỘI DUNG GÌ?</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2165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9FD69-C41A-417C-9A4B-5B9F2D5D6E19}"/>
              </a:ext>
            </a:extLst>
          </p:cNvPr>
          <p:cNvSpPr>
            <a:spLocks noGrp="1"/>
          </p:cNvSpPr>
          <p:nvPr>
            <p:ph type="title"/>
          </p:nvPr>
        </p:nvSpPr>
        <p:spPr/>
        <p:txBody>
          <a:bodyPr/>
          <a:lstStyle/>
          <a:p>
            <a:endParaRPr lang="en-US"/>
          </a:p>
        </p:txBody>
      </p:sp>
      <p:pic>
        <p:nvPicPr>
          <p:cNvPr id="2052" name="Picture 4">
            <a:extLst>
              <a:ext uri="{FF2B5EF4-FFF2-40B4-BE49-F238E27FC236}">
                <a16:creationId xmlns="" xmlns:a16="http://schemas.microsoft.com/office/drawing/2014/main" id="{CEB8A428-F08D-471D-BBEE-C8EE6048D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Ảnh động Powerpoint cute, dễ thương 3">
            <a:extLst>
              <a:ext uri="{FF2B5EF4-FFF2-40B4-BE49-F238E27FC236}">
                <a16:creationId xmlns="" xmlns:a16="http://schemas.microsoft.com/office/drawing/2014/main" id="{AC893271-4422-41D4-BE4D-18ED4FABD6D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2528" y="-1009650"/>
            <a:ext cx="6898943" cy="44244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F13C6C8B-4F6D-9346-A033-459FE5BA3018}"/>
              </a:ext>
            </a:extLst>
          </p:cNvPr>
          <p:cNvSpPr/>
          <p:nvPr/>
        </p:nvSpPr>
        <p:spPr>
          <a:xfrm>
            <a:off x="685800" y="1657350"/>
            <a:ext cx="1933863" cy="830997"/>
          </a:xfrm>
          <a:prstGeom prst="rect">
            <a:avLst/>
          </a:prstGeom>
        </p:spPr>
        <p:style>
          <a:lnRef idx="2">
            <a:schemeClr val="accent1"/>
          </a:lnRef>
          <a:fillRef idx="1">
            <a:schemeClr val="lt1"/>
          </a:fillRef>
          <a:effectRef idx="0">
            <a:schemeClr val="accent1"/>
          </a:effectRef>
          <a:fontRef idx="minor">
            <a:schemeClr val="dk1"/>
          </a:fontRef>
        </p:style>
        <p:txBody>
          <a:bodyPr wrap="none" lIns="68580" tIns="34290" rIns="68580" bIns="34290">
            <a:spAutoFit/>
          </a:bodyPr>
          <a:lstStyle/>
          <a:p>
            <a:pPr algn="ctr" defTabSz="685800">
              <a:buClrTx/>
            </a:pPr>
            <a:r>
              <a:rPr lang="en-US" sz="4950" b="1" kern="1200" dirty="0">
                <a:ln w="12700" cmpd="sng">
                  <a:solidFill>
                    <a:srgbClr val="FFC000"/>
                  </a:solidFill>
                  <a:prstDash val="solid"/>
                </a:ln>
                <a:solidFill>
                  <a:srgbClr val="7030A0"/>
                </a:solidFill>
                <a:latin typeface="Times New Roman" panose="02020603050405020304" pitchFamily="18" charset="0"/>
                <a:ea typeface="+mn-ea"/>
                <a:cs typeface="Times New Roman" panose="02020603050405020304" pitchFamily="18" charset="0"/>
              </a:rPr>
              <a:t>BÀI 8</a:t>
            </a:r>
            <a:r>
              <a:rPr lang="en-US" sz="4950" b="1" kern="1200" dirty="0">
                <a:ln w="12700" cmpd="sng">
                  <a:solidFill>
                    <a:srgbClr val="FFC000"/>
                  </a:solidFill>
                  <a:prstDash val="solid"/>
                </a:ln>
                <a:solidFill>
                  <a:srgbClr val="7030A0"/>
                </a:solidFill>
                <a:latin typeface="SVN-Gotham Bold" panose="02000604040000020004" pitchFamily="2" charset="0"/>
                <a:ea typeface="+mn-ea"/>
                <a:cs typeface="Lucida Sans Unicode" panose="020B0602030504020204" pitchFamily="34" charset="0"/>
              </a:rPr>
              <a:t> </a:t>
            </a:r>
          </a:p>
        </p:txBody>
      </p:sp>
      <p:sp>
        <p:nvSpPr>
          <p:cNvPr id="8" name="Rectangle 7">
            <a:extLst>
              <a:ext uri="{FF2B5EF4-FFF2-40B4-BE49-F238E27FC236}">
                <a16:creationId xmlns="" xmlns:a16="http://schemas.microsoft.com/office/drawing/2014/main" id="{5D43C44B-BC69-1540-AE86-6F933E9647B2}"/>
              </a:ext>
            </a:extLst>
          </p:cNvPr>
          <p:cNvSpPr/>
          <p:nvPr/>
        </p:nvSpPr>
        <p:spPr>
          <a:xfrm>
            <a:off x="1752600" y="2571751"/>
            <a:ext cx="52578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defTabSz="685800">
              <a:buClrTx/>
            </a:pPr>
            <a:r>
              <a:rPr lang="en-US" sz="5400" b="1" dirty="0">
                <a:solidFill>
                  <a:srgbClr val="FF0000"/>
                </a:solidFill>
                <a:latin typeface="PT Serif"/>
                <a:sym typeface="PT Serif"/>
              </a:rPr>
              <a:t>ẤN ĐỘ CỔ </a:t>
            </a:r>
            <a:r>
              <a:rPr lang="en-US" sz="5400" b="1" dirty="0" smtClean="0">
                <a:solidFill>
                  <a:srgbClr val="FF0000"/>
                </a:solidFill>
                <a:latin typeface="PT Serif"/>
                <a:sym typeface="PT Serif"/>
              </a:rPr>
              <a:t>ĐẠI</a:t>
            </a:r>
          </a:p>
          <a:p>
            <a:pPr algn="ctr" defTabSz="685800">
              <a:buClrTx/>
            </a:pPr>
            <a:r>
              <a:rPr lang="en-US" sz="5400" b="1" kern="1200" dirty="0" smtClean="0">
                <a:ln w="0"/>
                <a:solidFill>
                  <a:srgbClr val="FF0000"/>
                </a:solidFill>
                <a:effectLst>
                  <a:reflection blurRad="6350" stA="53000" endA="300" endPos="35500" dir="5400000" sy="-90000" algn="bl" rotWithShape="0"/>
                </a:effectLst>
                <a:latin typeface="PT Serif"/>
                <a:cs typeface="Times New Roman" panose="02020603050405020304" pitchFamily="18" charset="0"/>
                <a:sym typeface="PT Serif"/>
              </a:rPr>
              <a:t>( TIẾT 2) </a:t>
            </a:r>
            <a:endParaRPr lang="x-none" sz="6000" b="1" kern="12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0618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1" nodeType="afterEffect" p14:presetBounceEnd="50000">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14:bounceEnd="50000">
                                          <p:cBhvr additive="base">
                                            <p:cTn id="12"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36" presetClass="emph" presetSubtype="0" fill="hold" grpId="0" nodeType="afterEffect">
                                      <p:stCondLst>
                                        <p:cond delay="0"/>
                                      </p:stCondLst>
                                      <p:iterate type="lt">
                                        <p:tmPct val="10000"/>
                                      </p:iterate>
                                      <p:childTnLst>
                                        <p:animScale>
                                          <p:cBhvr>
                                            <p:cTn id="16" dur="250" autoRev="1" fill="hold">
                                              <p:stCondLst>
                                                <p:cond delay="0"/>
                                              </p:stCondLst>
                                            </p:cTn>
                                            <p:tgtEl>
                                              <p:spTgt spid="8"/>
                                            </p:tgtEl>
                                          </p:cBhvr>
                                          <p:to x="80000" y="100000"/>
                                        </p:animScale>
                                        <p:anim by="(#ppt_w*0.10)" calcmode="lin" valueType="num">
                                          <p:cBhvr>
                                            <p:cTn id="17" dur="250" autoRev="1" fill="hold">
                                              <p:stCondLst>
                                                <p:cond delay="0"/>
                                              </p:stCondLst>
                                            </p:cTn>
                                            <p:tgtEl>
                                              <p:spTgt spid="8"/>
                                            </p:tgtEl>
                                            <p:attrNameLst>
                                              <p:attrName>ppt_x</p:attrName>
                                            </p:attrNameLst>
                                          </p:cBhvr>
                                        </p:anim>
                                        <p:anim by="(-#ppt_w*0.10)" calcmode="lin" valueType="num">
                                          <p:cBhvr>
                                            <p:cTn id="18" dur="250" autoRev="1" fill="hold">
                                              <p:stCondLst>
                                                <p:cond delay="0"/>
                                              </p:stCondLst>
                                            </p:cTn>
                                            <p:tgtEl>
                                              <p:spTgt spid="8"/>
                                            </p:tgtEl>
                                            <p:attrNameLst>
                                              <p:attrName>ppt_y</p:attrName>
                                            </p:attrNameLst>
                                          </p:cBhvr>
                                        </p:anim>
                                        <p:animRot by="-480000">
                                          <p:cBhvr>
                                            <p:cTn id="1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1"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36" presetClass="emph" presetSubtype="0" fill="hold" grpId="0" nodeType="afterEffect">
                                      <p:stCondLst>
                                        <p:cond delay="0"/>
                                      </p:stCondLst>
                                      <p:iterate type="lt">
                                        <p:tmPct val="10000"/>
                                      </p:iterate>
                                      <p:childTnLst>
                                        <p:animScale>
                                          <p:cBhvr>
                                            <p:cTn id="16" dur="250" autoRev="1" fill="hold">
                                              <p:stCondLst>
                                                <p:cond delay="0"/>
                                              </p:stCondLst>
                                            </p:cTn>
                                            <p:tgtEl>
                                              <p:spTgt spid="8"/>
                                            </p:tgtEl>
                                          </p:cBhvr>
                                          <p:to x="80000" y="100000"/>
                                        </p:animScale>
                                        <p:anim by="(#ppt_w*0.10)" calcmode="lin" valueType="num">
                                          <p:cBhvr>
                                            <p:cTn id="17" dur="250" autoRev="1" fill="hold">
                                              <p:stCondLst>
                                                <p:cond delay="0"/>
                                              </p:stCondLst>
                                            </p:cTn>
                                            <p:tgtEl>
                                              <p:spTgt spid="8"/>
                                            </p:tgtEl>
                                            <p:attrNameLst>
                                              <p:attrName>ppt_x</p:attrName>
                                            </p:attrNameLst>
                                          </p:cBhvr>
                                        </p:anim>
                                        <p:anim by="(-#ppt_w*0.10)" calcmode="lin" valueType="num">
                                          <p:cBhvr>
                                            <p:cTn id="18" dur="250" autoRev="1" fill="hold">
                                              <p:stCondLst>
                                                <p:cond delay="0"/>
                                              </p:stCondLst>
                                            </p:cTn>
                                            <p:tgtEl>
                                              <p:spTgt spid="8"/>
                                            </p:tgtEl>
                                            <p:attrNameLst>
                                              <p:attrName>ppt_y</p:attrName>
                                            </p:attrNameLst>
                                          </p:cBhvr>
                                        </p:anim>
                                        <p:animRot by="-480000">
                                          <p:cBhvr>
                                            <p:cTn id="1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60" name="Google Shape;960;p34"/>
          <p:cNvSpPr txBox="1">
            <a:spLocks noGrp="1"/>
          </p:cNvSpPr>
          <p:nvPr>
            <p:ph type="title"/>
          </p:nvPr>
        </p:nvSpPr>
        <p:spPr>
          <a:xfrm>
            <a:off x="488328" y="1047750"/>
            <a:ext cx="7512672" cy="841800"/>
          </a:xfrm>
          <a:prstGeom prst="rect">
            <a:avLst/>
          </a:prstGeom>
        </p:spPr>
        <p:txBody>
          <a:bodyPr spcFirstLastPara="1" wrap="square" lIns="91425" tIns="91425" rIns="91425" bIns="91425" anchor="ctr" anchorCtr="0">
            <a:noAutofit/>
          </a:bodyPr>
          <a:lstStyle/>
          <a:p>
            <a:pPr lvl="0" algn="ctr"/>
            <a:r>
              <a:rPr lang="en-US" sz="3200" b="1" dirty="0" smtClean="0">
                <a:solidFill>
                  <a:srgbClr val="0000FF"/>
                </a:solidFill>
                <a:latin typeface="Times New Roman" pitchFamily="18" charset="0"/>
                <a:cs typeface="Times New Roman" pitchFamily="18" charset="0"/>
              </a:rPr>
              <a:t>III/ NHỮNG THÀNH TỰU VĂN HÓA TIÊU BIỂU</a:t>
            </a:r>
            <a:endParaRPr lang="en-US" sz="3200" b="1" dirty="0">
              <a:solidFill>
                <a:srgbClr val="0000FF"/>
              </a:solidFill>
              <a:latin typeface="Times New Roman" pitchFamily="18" charset="0"/>
              <a:cs typeface="Times New Roman" pitchFamily="18" charset="0"/>
            </a:endParaRPr>
          </a:p>
        </p:txBody>
      </p:sp>
    </p:spTree>
  </p:cSld>
  <p:clrMapOvr>
    <a:masterClrMapping/>
  </p:clrMapOvr>
  <p:transition spd="med">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960"/>
                                            </p:tgtEl>
                                            <p:attrNameLst>
                                              <p:attrName>style.visibility</p:attrName>
                                            </p:attrNameLst>
                                          </p:cBhvr>
                                          <p:to>
                                            <p:strVal val="visible"/>
                                          </p:to>
                                        </p:set>
                                        <p:anim calcmode="lin" valueType="num" p14:bounceEnd="50000">
                                          <p:cBhvr additive="base">
                                            <p:cTn id="7" dur="500" fill="hold"/>
                                            <p:tgtEl>
                                              <p:spTgt spid="96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60"/>
                                            </p:tgtEl>
                                            <p:attrNameLst>
                                              <p:attrName>style.visibility</p:attrName>
                                            </p:attrNameLst>
                                          </p:cBhvr>
                                          <p:to>
                                            <p:strVal val="visible"/>
                                          </p:to>
                                        </p:set>
                                        <p:anim calcmode="lin" valueType="num">
                                          <p:cBhvr additive="base">
                                            <p:cTn id="7" dur="500" fill="hold"/>
                                            <p:tgtEl>
                                              <p:spTgt spid="960"/>
                                            </p:tgtEl>
                                            <p:attrNameLst>
                                              <p:attrName>ppt_x</p:attrName>
                                            </p:attrNameLst>
                                          </p:cBhvr>
                                          <p:tavLst>
                                            <p:tav tm="0">
                                              <p:val>
                                                <p:strVal val="#ppt_x"/>
                                              </p:val>
                                            </p:tav>
                                            <p:tav tm="100000">
                                              <p:val>
                                                <p:strVal val="#ppt_x"/>
                                              </p:val>
                                            </p:tav>
                                          </p:tavLst>
                                        </p:anim>
                                        <p:anim calcmode="lin" valueType="num">
                                          <p:cBhvr additive="base">
                                            <p:cTn id="8" dur="500" fill="hold"/>
                                            <p:tgtEl>
                                              <p:spTgt spid="9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1031751"/>
            <a:ext cx="8347192" cy="5707203"/>
          </a:xfrm>
          <a:prstGeom prst="rect">
            <a:avLst/>
          </a:prstGeom>
        </p:spPr>
        <p:txBody>
          <a:bodyPr wrap="square" lIns="68580" tIns="34290" rIns="68580" bIns="34290">
            <a:spAutoFit/>
          </a:bodyPr>
          <a:lstStyle/>
          <a:p>
            <a:pPr marL="457200" indent="-457200">
              <a:lnSpc>
                <a:spcPct val="115000"/>
              </a:lnSpc>
              <a:spcAft>
                <a:spcPts val="750"/>
              </a:spcAft>
              <a:buFont typeface="Wingdings" pitchFamily="2" charset="2"/>
              <a:buChar char="Ø"/>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XEM PHIM TƯ </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LIỆU</a:t>
            </a:r>
          </a:p>
          <a:p>
            <a:pPr>
              <a:lnSpc>
                <a:spcPct val="115000"/>
              </a:lnSpc>
              <a:spcAft>
                <a:spcPts val="75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https://drive.google.com/file/d/1UgiUcbplMX4c-BxriC0AXDzJe8upS-_g/view?usp=drive_link</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NÊU CÁC THÀNH TỰU VĂN HÓA TIÊU BIỂU    CỦA ẤN ĐỘ CỔ ĐẠI.</a:t>
            </a:r>
          </a:p>
          <a:p>
            <a:pPr>
              <a:lnSpc>
                <a:spcPct val="115000"/>
              </a:lnSpc>
              <a:spcAft>
                <a:spcPts val="75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THEO EM TÔN GIÁO NÀO Ở ẤN ĐỘ QUAN NIỆM MỌI NGƯỜI ĐỀU BÌNH ĐẲNG?</a:t>
            </a:r>
          </a:p>
          <a:p>
            <a:pPr algn="ctr">
              <a:lnSpc>
                <a:spcPct val="115000"/>
              </a:lnSpc>
              <a:spcAft>
                <a:spcPts val="750"/>
              </a:spcAft>
            </a:pPr>
            <a:endParaRPr lang="en-US" sz="2400" b="1" i="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endParaRPr lang="en-US" sz="2000" b="1" i="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750"/>
              </a:spcAft>
            </a:pPr>
            <a:endParaRPr lang="en-US" sz="20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75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296391" y="438150"/>
            <a:ext cx="5181600" cy="623248"/>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en-US" sz="3600" b="1" dirty="0" smtClean="0">
                <a:solidFill>
                  <a:srgbClr val="C00000"/>
                </a:solidFill>
                <a:latin typeface="Tahoma" pitchFamily="34" charset="0"/>
                <a:cs typeface="Tahoma" pitchFamily="34" charset="0"/>
              </a:rPr>
              <a:t>NHIỆM VỤ</a:t>
            </a:r>
            <a:endParaRPr lang="en-US" sz="3600" b="1" dirty="0">
              <a:solidFill>
                <a:srgbClr val="C00000"/>
              </a:solidFill>
              <a:latin typeface="Tahoma" pitchFamily="34" charset="0"/>
              <a:cs typeface="Tahoma" pitchFamily="34" charset="0"/>
            </a:endParaRPr>
          </a:p>
        </p:txBody>
      </p:sp>
    </p:spTree>
    <p:extLst>
      <p:ext uri="{BB962C8B-B14F-4D97-AF65-F5344CB8AC3E}">
        <p14:creationId xmlns:p14="http://schemas.microsoft.com/office/powerpoint/2010/main" val="2994938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1" y="0"/>
            <a:ext cx="91717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3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98030" cy="574138"/>
          </a:xfrm>
        </p:spPr>
        <p:style>
          <a:lnRef idx="2">
            <a:schemeClr val="accent3"/>
          </a:lnRef>
          <a:fillRef idx="1">
            <a:schemeClr val="lt1"/>
          </a:fillRef>
          <a:effectRef idx="0">
            <a:schemeClr val="accent3"/>
          </a:effectRef>
          <a:fontRef idx="minor">
            <a:schemeClr val="dk1"/>
          </a:fontRef>
        </p:style>
        <p:txBody>
          <a:bodyPr>
            <a:noAutofit/>
          </a:bodyPr>
          <a:lstStyle/>
          <a:p>
            <a:pPr algn="ctr"/>
            <a:r>
              <a:rPr lang="vi-VN" sz="3200" b="1" dirty="0">
                <a:solidFill>
                  <a:srgbClr val="FF0000"/>
                </a:solidFill>
              </a:rPr>
              <a:t>ẤN ĐỘ GIÁO – ĐẠO HINDU</a:t>
            </a:r>
          </a:p>
        </p:txBody>
      </p:sp>
      <p:pic>
        <p:nvPicPr>
          <p:cNvPr id="3074" name="Picture 2" descr="https://phanmemquanly.hanoitourist.online/web/image/83151/a_4.jpg?access_token=54c60c22-7727-40fe-9f2d-e6bb1116e2bd"/>
          <p:cNvPicPr>
            <a:picLocks noChangeAspect="1" noChangeArrowheads="1"/>
          </p:cNvPicPr>
          <p:nvPr/>
        </p:nvPicPr>
        <p:blipFill rotWithShape="1">
          <a:blip r:embed="rId2">
            <a:extLst>
              <a:ext uri="{28A0092B-C50C-407E-A947-70E740481C1C}">
                <a14:useLocalDpi xmlns:a14="http://schemas.microsoft.com/office/drawing/2010/main" val="0"/>
              </a:ext>
            </a:extLst>
          </a:blip>
          <a:srcRect l="26784" r="25918"/>
          <a:stretch/>
        </p:blipFill>
        <p:spPr bwMode="auto">
          <a:xfrm>
            <a:off x="457200" y="590549"/>
            <a:ext cx="2468880" cy="30059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anmemquanly.hanoitourist.online/web/image/83154/vishnu-nhan-vat-than-thoai-an-do-13124.png?access_token=2a409596-b80c-4cdc-a92d-15e7d22088c4"/>
          <p:cNvPicPr>
            <a:picLocks noChangeAspect="1" noChangeArrowheads="1"/>
          </p:cNvPicPr>
          <p:nvPr/>
        </p:nvPicPr>
        <p:blipFill rotWithShape="1">
          <a:blip r:embed="rId3">
            <a:extLst>
              <a:ext uri="{28A0092B-C50C-407E-A947-70E740481C1C}">
                <a14:useLocalDpi xmlns:a14="http://schemas.microsoft.com/office/drawing/2010/main" val="0"/>
              </a:ext>
            </a:extLst>
          </a:blip>
          <a:srcRect l="9814"/>
          <a:stretch/>
        </p:blipFill>
        <p:spPr bwMode="auto">
          <a:xfrm>
            <a:off x="3100612" y="590550"/>
            <a:ext cx="2785403" cy="30059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anmemquanly.hanoitourist.online/web/image/83155/shiva.jpg?access_token=5241b067-c6ae-4883-b698-5aff76ba5795"/>
          <p:cNvPicPr>
            <a:picLocks noChangeAspect="1" noChangeArrowheads="1"/>
          </p:cNvPicPr>
          <p:nvPr/>
        </p:nvPicPr>
        <p:blipFill rotWithShape="1">
          <a:blip r:embed="rId4">
            <a:extLst>
              <a:ext uri="{28A0092B-C50C-407E-A947-70E740481C1C}">
                <a14:useLocalDpi xmlns:a14="http://schemas.microsoft.com/office/drawing/2010/main" val="0"/>
              </a:ext>
            </a:extLst>
          </a:blip>
          <a:srcRect l="21251" r="21961"/>
          <a:stretch/>
        </p:blipFill>
        <p:spPr bwMode="auto">
          <a:xfrm>
            <a:off x="6125823" y="590550"/>
            <a:ext cx="2455470" cy="30059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3867150"/>
            <a:ext cx="7239000" cy="807913"/>
          </a:xfrm>
          <a:prstGeom prst="rect">
            <a:avLst/>
          </a:prstGeom>
        </p:spPr>
        <p:txBody>
          <a:bodyPr wrap="square" lIns="68580" tIns="34290" rIns="68580" bIns="34290">
            <a:spAutoFit/>
          </a:bodyPr>
          <a:lstStyle/>
          <a:p>
            <a:pPr algn="ctr" defTabSz="685800">
              <a:buClrTx/>
              <a:defRPr/>
            </a:pPr>
            <a:r>
              <a:rPr lang="en-US" sz="2400" b="1" kern="1200" dirty="0" smtClean="0">
                <a:solidFill>
                  <a:prstClr val="black"/>
                </a:solidFill>
                <a:latin typeface="Arial" panose="020B0604020202020204" pitchFamily="34" charset="0"/>
                <a:ea typeface="+mn-ea"/>
                <a:cs typeface="+mn-cs"/>
              </a:rPr>
              <a:t>TÌM HIỂU THÔNG TIN VỀ 3 CÁC VỊ THẦN CỦA ẤN ĐỘ</a:t>
            </a:r>
            <a:endParaRPr lang="vi-VN" sz="2400" b="1" kern="1200" dirty="0">
              <a:solidFill>
                <a:srgbClr val="0000FF"/>
              </a:solidFill>
              <a:latin typeface="Arial" panose="020B0604020202020204" pitchFamily="34" charset="0"/>
              <a:ea typeface="+mn-ea"/>
              <a:cs typeface="+mn-cs"/>
            </a:endParaRPr>
          </a:p>
        </p:txBody>
      </p:sp>
    </p:spTree>
    <p:extLst>
      <p:ext uri="{BB962C8B-B14F-4D97-AF65-F5344CB8AC3E}">
        <p14:creationId xmlns:p14="http://schemas.microsoft.com/office/powerpoint/2010/main" val="774117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E92682-0578-BE46-BE2B-C013B22FC1F6}"/>
              </a:ext>
            </a:extLst>
          </p:cNvPr>
          <p:cNvPicPr>
            <a:picLocks noChangeAspect="1"/>
          </p:cNvPicPr>
          <p:nvPr/>
        </p:nvPicPr>
        <p:blipFill>
          <a:blip r:embed="rId2"/>
          <a:stretch>
            <a:fillRect/>
          </a:stretch>
        </p:blipFill>
        <p:spPr>
          <a:xfrm>
            <a:off x="4267199" y="5195"/>
            <a:ext cx="4845627" cy="5148557"/>
          </a:xfrm>
          <a:prstGeom prst="rect">
            <a:avLst/>
          </a:prstGeom>
        </p:spPr>
      </p:pic>
      <p:sp>
        <p:nvSpPr>
          <p:cNvPr id="2" name="TextBox 1"/>
          <p:cNvSpPr txBox="1"/>
          <p:nvPr/>
        </p:nvSpPr>
        <p:spPr>
          <a:xfrm>
            <a:off x="519545" y="1428750"/>
            <a:ext cx="3917372" cy="1569660"/>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LIÊN HỆ TƯ TƯỞNG, GIÁO LÝ CỦA PHẬT GIÁO TRONG XÃ HỘI HIỆN NAY.</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51964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1524000" y="1123950"/>
            <a:ext cx="5562600" cy="954106"/>
          </a:xfrm>
          <a:prstGeom prst="rect">
            <a:avLst/>
          </a:prstGeom>
        </p:spPr>
        <p:txBody>
          <a:bodyPr spcFirstLastPara="1" wrap="square" lIns="91425" tIns="91425" rIns="91425" bIns="91425" anchor="t" anchorCtr="0">
            <a:noAutofit/>
          </a:bodyPr>
          <a:lstStyle/>
          <a:p>
            <a:pPr lvl="0" algn="ctr"/>
            <a:r>
              <a:rPr lang="en-US" sz="4800" b="1" dirty="0" err="1">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Xem</a:t>
            </a:r>
            <a:r>
              <a:rPr lang="en-US" sz="4800" b="1" dirty="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t>
            </a:r>
            <a:r>
              <a:rPr lang="en-US" sz="4800" b="1" dirty="0" err="1">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phim</a:t>
            </a:r>
            <a:r>
              <a:rPr lang="en-US" sz="4800" b="1" dirty="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t>
            </a:r>
            <a:r>
              <a:rPr lang="en-US" sz="4800" b="1" dirty="0" err="1"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về</a:t>
            </a:r>
            <a:r>
              <a:rPr lang="en-US" sz="4800" b="1" dirty="0"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t>
            </a:r>
            <a:r>
              <a:rPr lang="en-US" sz="4800" b="1" dirty="0" err="1"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lễ</a:t>
            </a:r>
            <a:r>
              <a:rPr lang="en-US" sz="4800" b="1" dirty="0"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t>
            </a:r>
            <a:r>
              <a:rPr lang="en-US" sz="4800" b="1" dirty="0" err="1"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hội</a:t>
            </a:r>
            <a:r>
              <a:rPr lang="en-US" sz="4800" b="1" dirty="0"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t>
            </a:r>
            <a:r>
              <a:rPr lang="en-US" sz="4800" b="1" dirty="0"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hlinkClick r:id="rId3" action="ppaction://hlinkfile"/>
              </a:rPr>
              <a:t>Cum-</a:t>
            </a:r>
            <a:r>
              <a:rPr lang="en-US" sz="4800" b="1" dirty="0" err="1"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hlinkClick r:id="rId3" action="ppaction://hlinkfile"/>
              </a:rPr>
              <a:t>mê</a:t>
            </a:r>
            <a:r>
              <a:rPr lang="en-US" sz="4800" b="1" dirty="0"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hlinkClick r:id="rId3" action="ppaction://hlinkfile"/>
              </a:rPr>
              <a:t>-la</a:t>
            </a:r>
            <a:r>
              <a:rPr lang="en-US" sz="4800" b="1" dirty="0" smtClean="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t>
            </a:r>
            <a:r>
              <a:rPr lang="en-US" sz="4800" b="1" dirty="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t/>
            </a:r>
            <a:br>
              <a:rPr lang="en-US" sz="4800" b="1" dirty="0">
                <a:solidFill>
                  <a:srgbClr val="FF0000"/>
                </a:solidFill>
                <a:latin typeface="SVN-Blenda Script" panose="02000804000000020003" pitchFamily="2" charset="0"/>
                <a:ea typeface="Brush Script MT" panose="03060802040406070304" pitchFamily="66" charset="-122"/>
                <a:cs typeface="Brush Script MT" panose="03060802040406070304" pitchFamily="66" charset="-122"/>
              </a:rPr>
            </a:br>
            <a:r>
              <a:rPr lang="en-US" sz="2400" b="1" dirty="0">
                <a:solidFill>
                  <a:srgbClr val="0000FF"/>
                </a:solidFill>
                <a:latin typeface="SVN-Blenda Script" panose="02000804000000020003" pitchFamily="2" charset="0"/>
                <a:ea typeface="Brush Script MT" panose="03060802040406070304" pitchFamily="66" charset="-122"/>
                <a:cs typeface="Brush Script MT" panose="03060802040406070304" pitchFamily="66" charset="-122"/>
              </a:rPr>
              <a:t>https://drive.google.com/file/d/1j8VmccXoglFr4AllsMUbk2emxlFs4LNa/view?usp=drive_link</a:t>
            </a:r>
            <a:endParaRPr lang="en-US" sz="2400" b="1" dirty="0">
              <a:solidFill>
                <a:srgbClr val="0000FF"/>
              </a:solidFill>
              <a:latin typeface="SVN-Blenda Script" panose="02000804000000020003" pitchFamily="2" charset="0"/>
              <a:ea typeface="Brush Script MT" panose="03060802040406070304" pitchFamily="66" charset="-122"/>
              <a:cs typeface="Brush Script MT" panose="03060802040406070304" pitchFamily="66" charset="-122"/>
            </a:endParaRPr>
          </a:p>
        </p:txBody>
      </p:sp>
    </p:spTree>
    <p:extLst>
      <p:ext uri="{BB962C8B-B14F-4D97-AF65-F5344CB8AC3E}">
        <p14:creationId xmlns:p14="http://schemas.microsoft.com/office/powerpoint/2010/main" val="1010765552"/>
      </p:ext>
    </p:extLst>
  </p:cSld>
  <p:clrMapOvr>
    <a:masterClrMapping/>
  </p:clrMapOvr>
  <p:transition spd="med">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14:bounceEnd="50000">
                                          <p:cBhvr additive="base">
                                            <p:cTn id="7" dur="350" fill="hold"/>
                                            <p:tgtEl>
                                              <p:spTgt spid="320"/>
                                            </p:tgtEl>
                                            <p:attrNameLst>
                                              <p:attrName>ppt_x</p:attrName>
                                            </p:attrNameLst>
                                          </p:cBhvr>
                                          <p:tavLst>
                                            <p:tav tm="0">
                                              <p:val>
                                                <p:strVal val="0-#ppt_w/2"/>
                                              </p:val>
                                            </p:tav>
                                            <p:tav tm="100000">
                                              <p:val>
                                                <p:strVal val="#ppt_x"/>
                                              </p:val>
                                            </p:tav>
                                          </p:tavLst>
                                        </p:anim>
                                        <p:anim calcmode="lin" valueType="num" p14:bounceEnd="50000">
                                          <p:cBhvr additive="base">
                                            <p:cTn id="8" dur="350" fill="hold"/>
                                            <p:tgtEl>
                                              <p:spTgt spid="3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350" fill="hold"/>
                                            <p:tgtEl>
                                              <p:spTgt spid="320"/>
                                            </p:tgtEl>
                                            <p:attrNameLst>
                                              <p:attrName>ppt_x</p:attrName>
                                            </p:attrNameLst>
                                          </p:cBhvr>
                                          <p:tavLst>
                                            <p:tav tm="0">
                                              <p:val>
                                                <p:strVal val="0-#ppt_w/2"/>
                                              </p:val>
                                            </p:tav>
                                            <p:tav tm="100000">
                                              <p:val>
                                                <p:strVal val="#ppt_x"/>
                                              </p:val>
                                            </p:tav>
                                          </p:tavLst>
                                        </p:anim>
                                        <p:anim calcmode="lin" valueType="num">
                                          <p:cBhvr additive="base">
                                            <p:cTn id="8" dur="350" fill="hold"/>
                                            <p:tgtEl>
                                              <p:spTgt spid="3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Lst>
      </p:timing>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4508</TotalTime>
  <Words>245</Words>
  <Application>Microsoft Office PowerPoint</Application>
  <PresentationFormat>On-screen Show (16:9)</PresentationFormat>
  <Paragraphs>23</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1_Lección de Historia de España by Slidesgo</vt:lpstr>
      <vt:lpstr>Austin</vt:lpstr>
      <vt:lpstr>PowerPoint Presentation</vt:lpstr>
      <vt:lpstr>PowerPoint Presentation</vt:lpstr>
      <vt:lpstr>PowerPoint Presentation</vt:lpstr>
      <vt:lpstr>III/ NHỮNG THÀNH TỰU VĂN HÓA TIÊU BIỂU</vt:lpstr>
      <vt:lpstr>PowerPoint Presentation</vt:lpstr>
      <vt:lpstr>PowerPoint Presentation</vt:lpstr>
      <vt:lpstr>ẤN ĐỘ GIÁO – ĐẠO HINDU</vt:lpstr>
      <vt:lpstr>PowerPoint Presentation</vt:lpstr>
      <vt:lpstr>Xem phim về lễ hội Cum-mê-la.  https://drive.google.com/file/d/1j8VmccXoglFr4AllsMUbk2emxlFs4LNa/view?usp=drive_link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dc:creator>USER</dc:creator>
  <cp:lastModifiedBy>Admin</cp:lastModifiedBy>
  <cp:revision>140</cp:revision>
  <dcterms:modified xsi:type="dcterms:W3CDTF">2023-11-01T02:38:37Z</dcterms:modified>
</cp:coreProperties>
</file>